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7" r:id="rId6"/>
    <p:sldId id="259" r:id="rId7"/>
    <p:sldId id="268" r:id="rId8"/>
    <p:sldId id="269" r:id="rId9"/>
    <p:sldId id="266" r:id="rId10"/>
    <p:sldId id="260" r:id="rId11"/>
    <p:sldId id="261" r:id="rId12"/>
    <p:sldId id="263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D98"/>
    <a:srgbClr val="B50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1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3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5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98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6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89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2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4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8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2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032D-C143-3A4C-B631-DCCD20ACD01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4A5C-8DFE-D440-AEB5-7248F4ED3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0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FFFFFF"/>
                </a:solidFill>
                <a:latin typeface="Chalkduster"/>
                <a:cs typeface="Chalkduster"/>
              </a:rPr>
              <a:t>FED CUP </a:t>
            </a:r>
            <a:r>
              <a:rPr lang="fr-FR" dirty="0" smtClean="0">
                <a:solidFill>
                  <a:srgbClr val="FFFFFF"/>
                </a:solidFill>
                <a:latin typeface="Chalkduster"/>
                <a:cs typeface="Chalkduster"/>
              </a:rPr>
              <a:t>2020</a:t>
            </a:r>
          </a:p>
          <a:p>
            <a:r>
              <a:rPr lang="fr-FR" dirty="0" smtClean="0">
                <a:solidFill>
                  <a:srgbClr val="FFFFFF"/>
                </a:solidFill>
                <a:latin typeface="Chalkduster"/>
                <a:cs typeface="Chalkduster"/>
              </a:rPr>
              <a:t>Europa/</a:t>
            </a:r>
            <a:r>
              <a:rPr lang="fr-FR" dirty="0" err="1" smtClean="0">
                <a:solidFill>
                  <a:srgbClr val="FFFFFF"/>
                </a:solidFill>
                <a:latin typeface="Chalkduster"/>
                <a:cs typeface="Chalkduster"/>
              </a:rPr>
              <a:t>Africa</a:t>
            </a:r>
            <a:r>
              <a:rPr lang="fr-FR" dirty="0" smtClean="0">
                <a:solidFill>
                  <a:srgbClr val="FFFFFF"/>
                </a:solidFill>
                <a:latin typeface="Chalkduster"/>
                <a:cs typeface="Chalkduster"/>
              </a:rPr>
              <a:t> Group I </a:t>
            </a:r>
            <a:endParaRPr lang="de-LU" dirty="0">
              <a:solidFill>
                <a:srgbClr val="FFFFFF"/>
              </a:solidFill>
              <a:latin typeface="Chalkduster"/>
              <a:cs typeface="Chalkduster"/>
            </a:endParaRPr>
          </a:p>
          <a:p>
            <a:r>
              <a:rPr lang="fr-FR" dirty="0">
                <a:solidFill>
                  <a:srgbClr val="FFFFFF"/>
                </a:solidFill>
                <a:latin typeface="Chalkduster"/>
                <a:cs typeface="Chalkduster"/>
              </a:rPr>
              <a:t>in Luxembourg</a:t>
            </a:r>
            <a:endParaRPr lang="de-LU" dirty="0">
              <a:solidFill>
                <a:srgbClr val="FFFFFF"/>
              </a:solidFill>
              <a:latin typeface="Chalkduster"/>
              <a:cs typeface="Chalkduster"/>
            </a:endParaRP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1477290"/>
            <a:ext cx="2511425" cy="287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71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34" y="182950"/>
            <a:ext cx="1042962" cy="1042962"/>
          </a:xfrm>
          <a:prstGeom prst="rect">
            <a:avLst/>
          </a:prstGeom>
        </p:spPr>
      </p:pic>
      <p:pic>
        <p:nvPicPr>
          <p:cNvPr id="2" name="Image 1" descr="SIGNATUR LUXBG_CMYK (1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3" y="182950"/>
            <a:ext cx="2692400" cy="12194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b="21686"/>
          <a:stretch/>
        </p:blipFill>
        <p:spPr>
          <a:xfrm>
            <a:off x="5428365" y="352284"/>
            <a:ext cx="939803" cy="7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1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err="1" smtClean="0">
                <a:solidFill>
                  <a:schemeClr val="tx1"/>
                </a:solidFill>
                <a:latin typeface="Chalkduster"/>
                <a:cs typeface="Chalkduster"/>
              </a:rPr>
              <a:t>Two</a:t>
            </a:r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Chalkduster"/>
                <a:cs typeface="Chalkduster"/>
              </a:rPr>
              <a:t>promoted</a:t>
            </a:r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.</a:t>
            </a:r>
            <a:endParaRPr lang="fr-FR" b="1" dirty="0">
              <a:solidFill>
                <a:schemeClr val="tx1"/>
              </a:solidFill>
              <a:latin typeface="Chalkduster"/>
              <a:cs typeface="Chalkduster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one </a:t>
            </a:r>
            <a:r>
              <a:rPr lang="fr-FR" b="1" dirty="0" err="1">
                <a:solidFill>
                  <a:schemeClr val="tx1"/>
                </a:solidFill>
                <a:latin typeface="Chalkduster"/>
                <a:cs typeface="Chalkduster"/>
              </a:rPr>
              <a:t>relegated</a:t>
            </a:r>
            <a:r>
              <a:rPr lang="fr-FR" dirty="0" smtClean="0"/>
              <a:t>.</a:t>
            </a:r>
          </a:p>
          <a:p>
            <a:endParaRPr lang="fr-FR" b="1" dirty="0" smtClean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9313" y="1402359"/>
            <a:ext cx="889179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LU" dirty="0" smtClean="0"/>
          </a:p>
          <a:p>
            <a:pPr algn="ctr"/>
            <a:r>
              <a:rPr lang="de-LU" sz="2000" b="1" dirty="0"/>
              <a:t>2</a:t>
            </a:r>
            <a:r>
              <a:rPr lang="de-LU" sz="2000" b="1" dirty="0" smtClean="0"/>
              <a:t> </a:t>
            </a:r>
            <a:r>
              <a:rPr lang="de-LU" sz="2000" b="1" dirty="0"/>
              <a:t>pools of 3</a:t>
            </a:r>
            <a:r>
              <a:rPr lang="de-LU" sz="2000" b="1" dirty="0" smtClean="0"/>
              <a:t> teams</a:t>
            </a:r>
          </a:p>
          <a:p>
            <a:pPr algn="ctr"/>
            <a:endParaRPr lang="de-LU" sz="2000" b="1" dirty="0" smtClean="0"/>
          </a:p>
          <a:p>
            <a:pPr algn="ctr"/>
            <a:r>
              <a:rPr lang="de-LU" sz="2000" dirty="0" smtClean="0"/>
              <a:t>Six </a:t>
            </a:r>
            <a:r>
              <a:rPr lang="de-LU" sz="2000" dirty="0"/>
              <a:t>teams will compete in </a:t>
            </a:r>
            <a:r>
              <a:rPr lang="de-LU" sz="2000" dirty="0" smtClean="0"/>
              <a:t>Esch, </a:t>
            </a:r>
            <a:r>
              <a:rPr lang="de-LU" sz="2000" dirty="0"/>
              <a:t>across two pools of 3 </a:t>
            </a:r>
            <a:r>
              <a:rPr lang="de-LU" sz="2000" dirty="0" smtClean="0"/>
              <a:t>teams.</a:t>
            </a:r>
          </a:p>
          <a:p>
            <a:pPr algn="ctr"/>
            <a:endParaRPr lang="de-LU" sz="2000" dirty="0" smtClean="0"/>
          </a:p>
          <a:p>
            <a:pPr algn="ctr"/>
            <a:r>
              <a:rPr lang="de-LU" sz="2000" dirty="0" smtClean="0"/>
              <a:t> </a:t>
            </a:r>
            <a:r>
              <a:rPr lang="de-LU" sz="2000" dirty="0"/>
              <a:t>The winners of each pool will play-off against the runners-up in the opposite pool to determine which two nations will advance to the Play-offs. </a:t>
            </a:r>
            <a:endParaRPr lang="de-LU" sz="2000" dirty="0" smtClean="0"/>
          </a:p>
          <a:p>
            <a:pPr algn="ctr"/>
            <a:endParaRPr lang="de-LU" sz="2000" dirty="0" smtClean="0"/>
          </a:p>
          <a:p>
            <a:pPr algn="ctr"/>
            <a:r>
              <a:rPr lang="de-LU" sz="2000" dirty="0" smtClean="0"/>
              <a:t>The </a:t>
            </a:r>
            <a:r>
              <a:rPr lang="de-LU" sz="2000" dirty="0"/>
              <a:t>teams finishing in last place in their pools will play-off to determine which nation is relegated.</a:t>
            </a:r>
          </a:p>
          <a:p>
            <a:r>
              <a:rPr lang="fr-FR" sz="2400" dirty="0"/>
              <a:t> </a:t>
            </a:r>
            <a:endParaRPr lang="de-LU" sz="2400" dirty="0"/>
          </a:p>
          <a:p>
            <a:pPr algn="ctr"/>
            <a:endParaRPr lang="fr-FR" sz="2400" dirty="0" smtClean="0"/>
          </a:p>
          <a:p>
            <a:r>
              <a:rPr lang="fr-FR" sz="2000" dirty="0"/>
              <a:t> 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87287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Fed </a:t>
            </a:r>
            <a:r>
              <a:rPr lang="fr-FR" b="1" dirty="0" err="1" smtClean="0">
                <a:solidFill>
                  <a:schemeClr val="tx1"/>
                </a:solidFill>
                <a:latin typeface="Chalkduster"/>
                <a:cs typeface="Chalkduster"/>
              </a:rPr>
              <a:t>Cup</a:t>
            </a:r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																			Format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2357" y="1241485"/>
            <a:ext cx="7619447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ctr"/>
            <a:r>
              <a:rPr lang="fr-FR" sz="2000" b="1" dirty="0"/>
              <a:t>Europa/</a:t>
            </a:r>
            <a:r>
              <a:rPr lang="fr-FR" sz="2000" b="1" dirty="0" err="1"/>
              <a:t>Africa</a:t>
            </a:r>
            <a:r>
              <a:rPr lang="fr-FR" sz="2000" b="1" dirty="0"/>
              <a:t> Group </a:t>
            </a:r>
            <a:r>
              <a:rPr lang="fr-FR" sz="2000" b="1" dirty="0" smtClean="0"/>
              <a:t>I </a:t>
            </a:r>
            <a:endParaRPr lang="de-LU" sz="2000" b="1" dirty="0"/>
          </a:p>
          <a:p>
            <a:pPr algn="ctr"/>
            <a:endParaRPr lang="de-LU" sz="2000" dirty="0" smtClean="0"/>
          </a:p>
          <a:p>
            <a:pPr algn="ctr">
              <a:lnSpc>
                <a:spcPct val="150000"/>
              </a:lnSpc>
            </a:pPr>
            <a:r>
              <a:rPr lang="de-LU" sz="2000" dirty="0" smtClean="0"/>
              <a:t>two </a:t>
            </a:r>
            <a:r>
              <a:rPr lang="de-LU" sz="2000" dirty="0"/>
              <a:t>singles </a:t>
            </a:r>
            <a:endParaRPr lang="de-LU" sz="2000" dirty="0" smtClean="0"/>
          </a:p>
          <a:p>
            <a:pPr algn="ctr">
              <a:lnSpc>
                <a:spcPct val="150000"/>
              </a:lnSpc>
            </a:pPr>
            <a:r>
              <a:rPr lang="de-LU" sz="2000" dirty="0" smtClean="0"/>
              <a:t>followed </a:t>
            </a:r>
            <a:r>
              <a:rPr lang="de-LU" sz="2000" dirty="0"/>
              <a:t>by </a:t>
            </a:r>
            <a:endParaRPr lang="de-LU" sz="2000" dirty="0" smtClean="0"/>
          </a:p>
          <a:p>
            <a:pPr algn="ctr">
              <a:lnSpc>
                <a:spcPct val="150000"/>
              </a:lnSpc>
            </a:pPr>
            <a:r>
              <a:rPr lang="de-LU" sz="2000" dirty="0" smtClean="0"/>
              <a:t>a double</a:t>
            </a:r>
            <a:endParaRPr lang="de-LU" sz="2000" dirty="0"/>
          </a:p>
          <a:p>
            <a:r>
              <a:rPr lang="de-L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431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Fed </a:t>
            </a:r>
            <a:r>
              <a:rPr lang="fr-FR" b="1" dirty="0" err="1" smtClean="0">
                <a:solidFill>
                  <a:schemeClr val="tx1"/>
                </a:solidFill>
                <a:latin typeface="Chalkduster"/>
                <a:cs typeface="Chalkduster"/>
              </a:rPr>
              <a:t>Cup</a:t>
            </a:r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</a:t>
            </a:r>
          </a:p>
          <a:p>
            <a:r>
              <a:rPr lang="de-LU" b="1" dirty="0" smtClean="0">
                <a:solidFill>
                  <a:schemeClr val="tx1"/>
                </a:solidFill>
                <a:latin typeface="Chalkduster"/>
                <a:cs typeface="Chalkduster"/>
              </a:rPr>
              <a:t>Schedule</a:t>
            </a:r>
            <a:endParaRPr lang="de-LU" b="1" dirty="0">
              <a:solidFill>
                <a:schemeClr val="tx1"/>
              </a:solidFill>
              <a:latin typeface="Chalkduster"/>
              <a:cs typeface="Chalkduster"/>
            </a:endParaRPr>
          </a:p>
          <a:p>
            <a:endParaRPr lang="fr-FR" b="1" dirty="0" smtClean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6910" y="620601"/>
            <a:ext cx="76194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ctr"/>
            <a:r>
              <a:rPr lang="fr-FR" sz="2000" b="1" dirty="0"/>
              <a:t>Europa/</a:t>
            </a:r>
            <a:r>
              <a:rPr lang="fr-FR" sz="2000" b="1" dirty="0" err="1"/>
              <a:t>Africa</a:t>
            </a:r>
            <a:r>
              <a:rPr lang="fr-FR" sz="2000" b="1" dirty="0"/>
              <a:t> Group II </a:t>
            </a:r>
            <a:endParaRPr lang="de-LU" sz="2000" b="1" dirty="0"/>
          </a:p>
          <a:p>
            <a:pPr algn="ctr"/>
            <a:endParaRPr lang="de-LU" sz="2000" dirty="0" smtClean="0"/>
          </a:p>
          <a:p>
            <a:r>
              <a:rPr lang="de-LU" sz="2000" u="sng" dirty="0"/>
              <a:t>February </a:t>
            </a:r>
            <a:r>
              <a:rPr lang="de-LU" sz="2000" u="sng" dirty="0" smtClean="0"/>
              <a:t>5 </a:t>
            </a:r>
            <a:r>
              <a:rPr lang="de-LU" sz="2000" dirty="0" smtClean="0"/>
              <a:t>:  2 </a:t>
            </a:r>
            <a:r>
              <a:rPr lang="de-LU" sz="2000" dirty="0"/>
              <a:t>international </a:t>
            </a:r>
            <a:r>
              <a:rPr lang="de-LU" sz="2000" dirty="0" smtClean="0"/>
              <a:t>ties </a:t>
            </a:r>
            <a:r>
              <a:rPr lang="de-LU" sz="2000" dirty="0"/>
              <a:t>in the </a:t>
            </a:r>
            <a:r>
              <a:rPr lang="de-LU" sz="2000" dirty="0" smtClean="0"/>
              <a:t>afternoon (16h)</a:t>
            </a:r>
          </a:p>
          <a:p>
            <a:endParaRPr lang="de-LU" sz="2000" dirty="0" smtClean="0"/>
          </a:p>
          <a:p>
            <a:r>
              <a:rPr lang="de-LU" sz="2000" u="sng" dirty="0"/>
              <a:t>February </a:t>
            </a:r>
            <a:r>
              <a:rPr lang="de-LU" sz="2000" u="sng" dirty="0" smtClean="0"/>
              <a:t>6 :</a:t>
            </a:r>
            <a:r>
              <a:rPr lang="de-LU" sz="2000" dirty="0" smtClean="0"/>
              <a:t>	2 </a:t>
            </a:r>
            <a:r>
              <a:rPr lang="de-LU" sz="2000" dirty="0"/>
              <a:t>international </a:t>
            </a:r>
            <a:r>
              <a:rPr lang="de-LU" sz="2000" dirty="0" smtClean="0"/>
              <a:t>ties  </a:t>
            </a:r>
            <a:r>
              <a:rPr lang="de-LU" sz="2000" dirty="0"/>
              <a:t>in the </a:t>
            </a:r>
            <a:r>
              <a:rPr lang="de-LU" sz="2000" dirty="0" smtClean="0"/>
              <a:t>afternoon (16h)</a:t>
            </a:r>
            <a:endParaRPr lang="de-LU" sz="2000" dirty="0"/>
          </a:p>
          <a:p>
            <a:endParaRPr lang="de-LU" sz="2000" dirty="0" smtClean="0"/>
          </a:p>
          <a:p>
            <a:r>
              <a:rPr lang="de-LU" sz="2000" u="sng" dirty="0"/>
              <a:t>February 7</a:t>
            </a:r>
            <a:r>
              <a:rPr lang="de-LU" sz="2000" u="sng" dirty="0" smtClean="0"/>
              <a:t> :</a:t>
            </a:r>
            <a:r>
              <a:rPr lang="de-LU" sz="2000" dirty="0"/>
              <a:t>	</a:t>
            </a:r>
            <a:r>
              <a:rPr lang="de-LU" sz="2000" dirty="0" smtClean="0"/>
              <a:t>2 </a:t>
            </a:r>
            <a:r>
              <a:rPr lang="de-LU" sz="2000" dirty="0"/>
              <a:t>international </a:t>
            </a:r>
            <a:r>
              <a:rPr lang="de-LU" sz="2000" dirty="0" smtClean="0"/>
              <a:t>ties </a:t>
            </a:r>
            <a:r>
              <a:rPr lang="de-LU" sz="2000" dirty="0"/>
              <a:t>in the </a:t>
            </a:r>
            <a:r>
              <a:rPr lang="de-LU" sz="2000" dirty="0" smtClean="0"/>
              <a:t>afternoon (15h)</a:t>
            </a:r>
            <a:endParaRPr lang="de-LU" sz="2000" dirty="0"/>
          </a:p>
          <a:p>
            <a:endParaRPr lang="de-LU" sz="2000" dirty="0" smtClean="0"/>
          </a:p>
          <a:p>
            <a:r>
              <a:rPr lang="de-LU" sz="2000" u="sng" dirty="0"/>
              <a:t>February 8</a:t>
            </a:r>
            <a:r>
              <a:rPr lang="de-LU" sz="2000" u="sng" dirty="0" smtClean="0"/>
              <a:t> :</a:t>
            </a:r>
            <a:r>
              <a:rPr lang="de-LU" sz="2000" dirty="0" smtClean="0"/>
              <a:t>	Promotional play-off &amp; Relegation play-down</a:t>
            </a:r>
          </a:p>
        </p:txBody>
      </p:sp>
    </p:spTree>
    <p:extLst>
      <p:ext uri="{BB962C8B-B14F-4D97-AF65-F5344CB8AC3E}">
        <p14:creationId xmlns:p14="http://schemas.microsoft.com/office/powerpoint/2010/main" val="265769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Fed </a:t>
            </a:r>
            <a:r>
              <a:rPr lang="fr-FR" b="1" dirty="0" err="1" smtClean="0">
                <a:solidFill>
                  <a:schemeClr val="tx1"/>
                </a:solidFill>
                <a:latin typeface="Chalkduster"/>
                <a:cs typeface="Chalkduster"/>
              </a:rPr>
              <a:t>Cup</a:t>
            </a:r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																			Tickets ONLINE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2357" y="1241485"/>
            <a:ext cx="76194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ctr"/>
            <a:r>
              <a:rPr lang="fr-FR" sz="2000" b="1" dirty="0"/>
              <a:t>Europa/</a:t>
            </a:r>
            <a:r>
              <a:rPr lang="fr-FR" sz="2000" b="1" dirty="0" err="1"/>
              <a:t>Africa</a:t>
            </a:r>
            <a:r>
              <a:rPr lang="fr-FR" sz="2000" b="1" dirty="0"/>
              <a:t> Group </a:t>
            </a:r>
            <a:r>
              <a:rPr lang="fr-FR" sz="2000" b="1" dirty="0" smtClean="0"/>
              <a:t>I </a:t>
            </a:r>
            <a:endParaRPr lang="de-LU" sz="2000" b="1" dirty="0"/>
          </a:p>
          <a:p>
            <a:pPr algn="ctr"/>
            <a:endParaRPr lang="de-LU" sz="2000" dirty="0" smtClean="0"/>
          </a:p>
          <a:p>
            <a:pPr algn="ctr">
              <a:lnSpc>
                <a:spcPct val="150000"/>
              </a:lnSpc>
            </a:pPr>
            <a:r>
              <a:rPr lang="de-LU" sz="2000" dirty="0" smtClean="0"/>
              <a:t>15 € per day</a:t>
            </a:r>
          </a:p>
          <a:p>
            <a:pPr algn="ctr">
              <a:lnSpc>
                <a:spcPct val="150000"/>
              </a:lnSpc>
            </a:pPr>
            <a:r>
              <a:rPr lang="de-LU" sz="2000" dirty="0" smtClean="0"/>
              <a:t>50 € subscription package (</a:t>
            </a:r>
            <a:r>
              <a:rPr lang="de-LU" sz="2000" dirty="0"/>
              <a:t>4</a:t>
            </a:r>
            <a:r>
              <a:rPr lang="de-LU" sz="2000" dirty="0" smtClean="0"/>
              <a:t> days)</a:t>
            </a:r>
            <a:endParaRPr lang="de-LU" sz="2000" dirty="0"/>
          </a:p>
          <a:p>
            <a:pPr algn="ctr">
              <a:lnSpc>
                <a:spcPct val="150000"/>
              </a:lnSpc>
            </a:pPr>
            <a:r>
              <a:rPr lang="de-LU" sz="2000" dirty="0" smtClean="0"/>
              <a:t>no</a:t>
            </a:r>
            <a:r>
              <a:rPr lang="de-LU" sz="2000" dirty="0"/>
              <a:t> entrance fee </a:t>
            </a:r>
            <a:r>
              <a:rPr lang="de-LU" sz="2000" dirty="0" smtClean="0"/>
              <a:t>under 16</a:t>
            </a:r>
          </a:p>
          <a:p>
            <a:pPr algn="ctr"/>
            <a:endParaRPr lang="de-LU" sz="2000" dirty="0" smtClean="0"/>
          </a:p>
          <a:p>
            <a:pPr algn="ctr"/>
            <a:r>
              <a:rPr lang="de-LU" sz="2000" dirty="0" smtClean="0"/>
              <a:t>FLT – Maison des Sports – Strassen</a:t>
            </a:r>
          </a:p>
          <a:p>
            <a:pPr algn="ctr"/>
            <a:r>
              <a:rPr lang="de-LU" sz="2000" dirty="0" smtClean="0"/>
              <a:t>www.flt.lu</a:t>
            </a:r>
            <a:endParaRPr lang="de-LU" sz="2000" dirty="0"/>
          </a:p>
          <a:p>
            <a:r>
              <a:rPr lang="de-LU" sz="20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504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0" y="529788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SPECIAL GUEST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918" y="1402359"/>
            <a:ext cx="4793388" cy="3451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Sous-titre 2"/>
          <p:cNvSpPr txBox="1">
            <a:spLocks/>
          </p:cNvSpPr>
          <p:nvPr/>
        </p:nvSpPr>
        <p:spPr>
          <a:xfrm>
            <a:off x="4049889" y="1402359"/>
            <a:ext cx="2697417" cy="1273424"/>
          </a:xfrm>
          <a:prstGeom prst="rect">
            <a:avLst/>
          </a:prstGeom>
          <a:solidFill>
            <a:srgbClr val="B50584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tx1"/>
                </a:solidFill>
                <a:latin typeface="Chalkduster"/>
                <a:cs typeface="Chalkduster"/>
              </a:rPr>
              <a:t>DAVID HAGGERTY </a:t>
            </a:r>
            <a:r>
              <a:rPr lang="fr-FR" sz="2400" b="1" dirty="0">
                <a:solidFill>
                  <a:schemeClr val="tx1"/>
                </a:solidFill>
                <a:latin typeface="Chalkduster"/>
                <a:cs typeface="Chalkduster"/>
              </a:rPr>
              <a:t>ITF </a:t>
            </a:r>
            <a:r>
              <a:rPr lang="fr-FR" sz="2400" b="1" dirty="0" smtClean="0">
                <a:solidFill>
                  <a:schemeClr val="tx1"/>
                </a:solidFill>
                <a:latin typeface="Chalkduster"/>
                <a:cs typeface="Chalkduster"/>
              </a:rPr>
              <a:t>PRESIDENT</a:t>
            </a:r>
            <a:endParaRPr lang="fr-FR" sz="2400" b="1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22927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MAIN PARTNERS  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TEAM LUXEMBOURG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Seat_Vertical_Bl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22" y="1616880"/>
            <a:ext cx="1342115" cy="1064232"/>
          </a:xfrm>
          <a:prstGeom prst="rect">
            <a:avLst/>
          </a:prstGeom>
        </p:spPr>
      </p:pic>
      <p:pic>
        <p:nvPicPr>
          <p:cNvPr id="8" name="Image 7" descr="BGL_BL_Q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" y="1527614"/>
            <a:ext cx="4191707" cy="1421607"/>
          </a:xfrm>
          <a:prstGeom prst="rect">
            <a:avLst/>
          </a:prstGeom>
        </p:spPr>
      </p:pic>
      <p:pic>
        <p:nvPicPr>
          <p:cNvPr id="9" name="Image 8" descr="SIGNATUR LUXBG_CMYK (1)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3" y="3203730"/>
            <a:ext cx="2692400" cy="12194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/>
          <a:srcRect b="21686"/>
          <a:stretch/>
        </p:blipFill>
        <p:spPr>
          <a:xfrm>
            <a:off x="5569320" y="3357951"/>
            <a:ext cx="939803" cy="7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9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100" b="1" dirty="0">
                <a:solidFill>
                  <a:srgbClr val="FFFFFF"/>
                </a:solidFill>
                <a:latin typeface="Chalkduster"/>
                <a:cs typeface="Chalkduster"/>
              </a:rPr>
              <a:t> </a:t>
            </a:r>
            <a:r>
              <a:rPr lang="fr-CH" sz="3100" b="1" dirty="0" smtClean="0">
                <a:solidFill>
                  <a:srgbClr val="FFFFFF"/>
                </a:solidFill>
                <a:latin typeface="Chalkduster"/>
                <a:cs typeface="Chalkduster"/>
              </a:rPr>
              <a:t>Tie 													Informations</a:t>
            </a:r>
            <a:endParaRPr lang="fr-FR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71889" y="1600757"/>
            <a:ext cx="47547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LU" sz="2000" b="1" dirty="0"/>
              <a:t>February </a:t>
            </a:r>
            <a:r>
              <a:rPr lang="de-LU" sz="2000" b="1" dirty="0" smtClean="0"/>
              <a:t>5 </a:t>
            </a:r>
          </a:p>
          <a:p>
            <a:pPr lvl="0" algn="ctr">
              <a:spcBef>
                <a:spcPct val="20000"/>
              </a:spcBef>
            </a:pPr>
            <a:r>
              <a:rPr lang="de-LU" sz="2000" b="1" dirty="0" smtClean="0"/>
              <a:t>to </a:t>
            </a:r>
          </a:p>
          <a:p>
            <a:pPr lvl="0" algn="ctr">
              <a:spcBef>
                <a:spcPct val="20000"/>
              </a:spcBef>
            </a:pPr>
            <a:r>
              <a:rPr lang="de-LU" sz="2000" b="1" dirty="0" smtClean="0"/>
              <a:t>February </a:t>
            </a:r>
            <a:r>
              <a:rPr lang="de-LU" sz="2000" b="1" dirty="0"/>
              <a:t>8</a:t>
            </a:r>
            <a:endParaRPr lang="fr-FR" sz="2000" b="1" dirty="0"/>
          </a:p>
          <a:p>
            <a:pPr lvl="0" algn="ctr">
              <a:spcBef>
                <a:spcPct val="20000"/>
              </a:spcBef>
            </a:pPr>
            <a:endParaRPr lang="fr-FR" sz="2000" b="1" dirty="0" smtClean="0"/>
          </a:p>
          <a:p>
            <a:pPr lvl="0" algn="ctr">
              <a:spcBef>
                <a:spcPct val="20000"/>
              </a:spcBef>
            </a:pPr>
            <a:r>
              <a:rPr lang="fr-FR" sz="2000" b="1" dirty="0" smtClean="0"/>
              <a:t>Centre </a:t>
            </a:r>
            <a:r>
              <a:rPr lang="fr-FR" sz="2000" b="1" dirty="0"/>
              <a:t>National de Tennis </a:t>
            </a:r>
            <a:endParaRPr lang="fr-FR" sz="2000" b="1" dirty="0" smtClean="0"/>
          </a:p>
          <a:p>
            <a:pPr lvl="0" algn="ctr">
              <a:spcBef>
                <a:spcPct val="20000"/>
              </a:spcBef>
            </a:pPr>
            <a:r>
              <a:rPr lang="fr-FR" sz="2000" b="1" dirty="0" smtClean="0"/>
              <a:t>(</a:t>
            </a:r>
            <a:r>
              <a:rPr lang="fr-FR" sz="2000" b="1" dirty="0"/>
              <a:t>CNT) </a:t>
            </a:r>
          </a:p>
          <a:p>
            <a:pPr lvl="0" algn="ctr">
              <a:spcBef>
                <a:spcPct val="20000"/>
              </a:spcBef>
            </a:pPr>
            <a:r>
              <a:rPr lang="fr-FR" sz="2000" b="1" dirty="0" err="1" smtClean="0"/>
              <a:t>Esch</a:t>
            </a:r>
            <a:r>
              <a:rPr lang="fr-FR" sz="2000" b="1" dirty="0"/>
              <a:t>/Alzette</a:t>
            </a:r>
          </a:p>
        </p:txBody>
      </p:sp>
    </p:spTree>
    <p:extLst>
      <p:ext uri="{BB962C8B-B14F-4D97-AF65-F5344CB8AC3E}">
        <p14:creationId xmlns:p14="http://schemas.microsoft.com/office/powerpoint/2010/main" val="58771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Chalkduster"/>
                <a:cs typeface="Chalkduster"/>
              </a:rPr>
              <a:t>2 courts 																	CENTER COURT and COURT 1</a:t>
            </a:r>
            <a:endParaRPr lang="fr-FR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75" y="1852171"/>
            <a:ext cx="2876705" cy="1856211"/>
          </a:xfrm>
          <a:prstGeom prst="rect">
            <a:avLst/>
          </a:prstGeom>
        </p:spPr>
      </p:pic>
      <p:pic>
        <p:nvPicPr>
          <p:cNvPr id="9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42" y="1852171"/>
            <a:ext cx="2864558" cy="1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Chalkduster"/>
                <a:cs typeface="Chalkduster"/>
              </a:rPr>
              <a:t>6 Teams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86000" y="12696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 smtClean="0"/>
              <a:t>Luxembourg </a:t>
            </a:r>
          </a:p>
          <a:p>
            <a:pPr algn="ctr"/>
            <a:r>
              <a:rPr lang="fr-FR" sz="3200" b="1" dirty="0" err="1" smtClean="0"/>
              <a:t>Poland</a:t>
            </a:r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err="1" smtClean="0"/>
              <a:t>Serbia</a:t>
            </a:r>
            <a:r>
              <a:rPr lang="fr-FR" sz="3200" b="1" dirty="0" smtClean="0"/>
              <a:t> </a:t>
            </a:r>
          </a:p>
          <a:p>
            <a:pPr algn="ctr"/>
            <a:r>
              <a:rPr lang="fr-FR" sz="3200" b="1" dirty="0" err="1" smtClean="0"/>
              <a:t>Slovenia</a:t>
            </a:r>
            <a:endParaRPr lang="fr-FR" sz="3200" b="1" dirty="0" smtClean="0"/>
          </a:p>
          <a:p>
            <a:pPr algn="ctr"/>
            <a:r>
              <a:rPr lang="fr-FR" sz="3200" b="1" dirty="0" err="1" smtClean="0"/>
              <a:t>Sweden</a:t>
            </a:r>
            <a:endParaRPr lang="fr-FR" sz="3200" b="1" dirty="0" smtClean="0"/>
          </a:p>
          <a:p>
            <a:pPr algn="ctr"/>
            <a:r>
              <a:rPr lang="fr-FR" sz="3200" b="1" dirty="0" err="1" smtClean="0"/>
              <a:t>Turkey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5645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halkduster"/>
                <a:cs typeface="Chalkduster"/>
              </a:rPr>
              <a:t> </a:t>
            </a:r>
            <a:r>
              <a:rPr lang="fr-FR" b="1" dirty="0" smtClean="0">
                <a:solidFill>
                  <a:srgbClr val="FFFFFF"/>
                </a:solidFill>
                <a:latin typeface="Chalkduster"/>
                <a:cs typeface="Chalkduster"/>
              </a:rPr>
              <a:t>Nations 																	</a:t>
            </a:r>
            <a:r>
              <a:rPr lang="fr-FR" b="1" dirty="0" err="1" smtClean="0">
                <a:solidFill>
                  <a:srgbClr val="FFFFFF"/>
                </a:solidFill>
                <a:latin typeface="Chalkduster"/>
                <a:cs typeface="Chalkduster"/>
              </a:rPr>
              <a:t>Ranking</a:t>
            </a:r>
            <a:endParaRPr lang="fr-FR" b="1" dirty="0" smtClean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01892" y="1679222"/>
            <a:ext cx="2752977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err="1" smtClean="0"/>
              <a:t>Serbia</a:t>
            </a:r>
            <a:r>
              <a:rPr lang="fr-FR" sz="2000" b="1" dirty="0" smtClean="0"/>
              <a:t>:	 			21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Poland</a:t>
            </a:r>
            <a:r>
              <a:rPr lang="fr-FR" sz="2000" b="1" dirty="0" smtClean="0"/>
              <a:t>: 				26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Sweden</a:t>
            </a:r>
            <a:r>
              <a:rPr lang="fr-FR" sz="2000" b="1" dirty="0" smtClean="0"/>
              <a:t>: 			29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56840" y="1679222"/>
            <a:ext cx="27798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err="1" smtClean="0"/>
              <a:t>Turkey</a:t>
            </a:r>
            <a:r>
              <a:rPr lang="fr-FR" sz="2000" b="1" dirty="0" smtClean="0"/>
              <a:t>: 				39</a:t>
            </a:r>
            <a:endParaRPr lang="fr-FR" sz="2000" b="1" dirty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Luxembourg:		44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Slovenia</a:t>
            </a:r>
            <a:r>
              <a:rPr lang="fr-FR" sz="2000" b="1" dirty="0" smtClean="0"/>
              <a:t>:			49</a:t>
            </a:r>
            <a:endParaRPr lang="fr-FR" sz="20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92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693222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  <a:latin typeface="Chalkduster"/>
                <a:cs typeface="Chalkduster"/>
              </a:rPr>
              <a:t> 6 Teams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>
            <a:off x="1" y="53183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FF"/>
                </a:solidFill>
                <a:latin typeface="Chalkduster"/>
                <a:cs typeface="Chalkduster"/>
              </a:rPr>
              <a:t>Group A and Group B</a:t>
            </a:r>
            <a:endParaRPr lang="fr-FR" sz="2800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18840"/>
              </p:ext>
            </p:extLst>
          </p:nvPr>
        </p:nvGraphicFramePr>
        <p:xfrm>
          <a:off x="1182275" y="2138680"/>
          <a:ext cx="29774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4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GROUP A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SERBIA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SWEDEN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LUXEMBOURG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60689"/>
              </p:ext>
            </p:extLst>
          </p:nvPr>
        </p:nvGraphicFramePr>
        <p:xfrm>
          <a:off x="4890675" y="2138680"/>
          <a:ext cx="29774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4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GROUP B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POLAND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TURKEY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</a:rPr>
                        <a:t>SLOVENIA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05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0" y="5046000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  <a:latin typeface="Chalkduster"/>
                <a:cs typeface="Chalkduster"/>
              </a:rPr>
              <a:t>LUXEMBOURG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73890"/>
              </p:ext>
            </p:extLst>
          </p:nvPr>
        </p:nvGraphicFramePr>
        <p:xfrm>
          <a:off x="2670997" y="1794877"/>
          <a:ext cx="390342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LUXEMBOURG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Mandy </a:t>
                      </a:r>
                      <a:r>
                        <a:rPr lang="fr-FR" sz="2000" b="1" dirty="0" err="1" smtClean="0">
                          <a:solidFill>
                            <a:srgbClr val="FFFFFF"/>
                          </a:solidFill>
                        </a:rPr>
                        <a:t>Minella</a:t>
                      </a:r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 (WTA</a:t>
                      </a:r>
                      <a:r>
                        <a:rPr lang="fr-FR" sz="2000" b="1" baseline="0" dirty="0" smtClean="0">
                          <a:solidFill>
                            <a:srgbClr val="FFFFFF"/>
                          </a:solidFill>
                        </a:rPr>
                        <a:t> 140)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>
                          <a:solidFill>
                            <a:srgbClr val="FFFFFF"/>
                          </a:solidFill>
                        </a:rPr>
                        <a:t>Eléonora Molinaro (WTA 276)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>
                          <a:solidFill>
                            <a:srgbClr val="FFFFFF"/>
                          </a:solidFill>
                        </a:rPr>
                        <a:t>Claudine Schaul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Marie </a:t>
                      </a:r>
                      <a:r>
                        <a:rPr lang="fr-FR" sz="2000" b="1" dirty="0" err="1" smtClean="0">
                          <a:solidFill>
                            <a:srgbClr val="FFFFFF"/>
                          </a:solidFill>
                        </a:rPr>
                        <a:t>Weckerle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Tiffany Cornelius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dirty="0" err="1" smtClean="0">
                          <a:solidFill>
                            <a:srgbClr val="FFFFFF"/>
                          </a:solidFill>
                        </a:rPr>
                        <a:t>Captain</a:t>
                      </a:r>
                      <a:r>
                        <a:rPr lang="fr-FR" sz="2000" b="1" i="1" dirty="0" smtClean="0">
                          <a:solidFill>
                            <a:srgbClr val="FFFFFF"/>
                          </a:solidFill>
                        </a:rPr>
                        <a:t>: Anne </a:t>
                      </a:r>
                      <a:r>
                        <a:rPr lang="fr-FR" sz="2000" b="1" i="1" dirty="0" err="1" smtClean="0">
                          <a:solidFill>
                            <a:srgbClr val="FFFFFF"/>
                          </a:solidFill>
                        </a:rPr>
                        <a:t>Kremer</a:t>
                      </a:r>
                      <a:endParaRPr lang="fr-FR" sz="2000" b="1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94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0" y="5046000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  <a:latin typeface="Chalkduster"/>
                <a:cs typeface="Chalkduster"/>
              </a:rPr>
              <a:t>WTA TOP PLAYERS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39851"/>
              </p:ext>
            </p:extLst>
          </p:nvPr>
        </p:nvGraphicFramePr>
        <p:xfrm>
          <a:off x="4748112" y="1455411"/>
          <a:ext cx="390342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POLAND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Magda LINETTE (WTA 43) 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rgbClr val="FFFFFF"/>
                          </a:solidFill>
                        </a:rPr>
                        <a:t>Iga</a:t>
                      </a:r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 SWIATEK (WTA 56)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01799"/>
              </p:ext>
            </p:extLst>
          </p:nvPr>
        </p:nvGraphicFramePr>
        <p:xfrm>
          <a:off x="283397" y="1455411"/>
          <a:ext cx="390342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SWEDEN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Rebecca</a:t>
                      </a:r>
                      <a:r>
                        <a:rPr lang="fr-FR" sz="2000" b="1" baseline="0" dirty="0" smtClean="0">
                          <a:solidFill>
                            <a:srgbClr val="FFFFFF"/>
                          </a:solidFill>
                        </a:rPr>
                        <a:t> PETERSON </a:t>
                      </a:r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(WTA 44)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8398"/>
              </p:ext>
            </p:extLst>
          </p:nvPr>
        </p:nvGraphicFramePr>
        <p:xfrm>
          <a:off x="283397" y="2577755"/>
          <a:ext cx="390342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SERBIA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Nina STOJANOVIC (WTA 84)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33803"/>
              </p:ext>
            </p:extLst>
          </p:nvPr>
        </p:nvGraphicFramePr>
        <p:xfrm>
          <a:off x="4748112" y="3026990"/>
          <a:ext cx="390342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TURKEY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rgbClr val="FFFFFF"/>
                          </a:solidFill>
                        </a:rPr>
                        <a:t>Cagla</a:t>
                      </a:r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 BUYUKAKCAY (WTA 174)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06441"/>
              </p:ext>
            </p:extLst>
          </p:nvPr>
        </p:nvGraphicFramePr>
        <p:xfrm>
          <a:off x="4748112" y="4019346"/>
          <a:ext cx="390342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SLOVENIA</a:t>
                      </a:r>
                      <a:endParaRPr lang="fr-FR" sz="2000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FFFFFF"/>
                          </a:solidFill>
                        </a:rPr>
                        <a:t>Tamara ZIDANSEK  (WTA 69)</a:t>
                      </a:r>
                      <a:endParaRPr lang="fr-FR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D71D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9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33109"/>
            <a:ext cx="9144000" cy="1273424"/>
          </a:xfrm>
          <a:solidFill>
            <a:srgbClr val="B5058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100" b="1" dirty="0">
                <a:solidFill>
                  <a:schemeClr val="tx1"/>
                </a:solidFill>
                <a:latin typeface="Chalkduster"/>
                <a:cs typeface="Chalkduster"/>
              </a:rPr>
              <a:t> </a:t>
            </a:r>
            <a:r>
              <a:rPr lang="fr-CH" sz="3100" b="1" dirty="0" smtClean="0">
                <a:solidFill>
                  <a:schemeClr val="tx1"/>
                </a:solidFill>
                <a:latin typeface="Chalkduster"/>
                <a:cs typeface="Chalkduster"/>
              </a:rPr>
              <a:t>SEAT </a:t>
            </a:r>
            <a:r>
              <a:rPr lang="fr-CH" sz="3100" b="1" dirty="0">
                <a:solidFill>
                  <a:schemeClr val="tx1"/>
                </a:solidFill>
                <a:latin typeface="Chalkduster"/>
                <a:cs typeface="Chalkduster"/>
              </a:rPr>
              <a:t>LUXEMBOURG</a:t>
            </a:r>
            <a:endParaRPr lang="fr-FR" sz="2800" b="1" dirty="0">
              <a:solidFill>
                <a:schemeClr val="tx1"/>
              </a:solidFill>
              <a:latin typeface="Chalkduster"/>
              <a:cs typeface="Chalkduster"/>
            </a:endParaRPr>
          </a:p>
          <a:p>
            <a:r>
              <a:rPr lang="fr-CH" sz="3100" b="1" dirty="0" smtClean="0">
                <a:solidFill>
                  <a:schemeClr val="tx1"/>
                </a:solidFill>
                <a:latin typeface="Chalkduster"/>
                <a:cs typeface="Chalkduster"/>
              </a:rPr>
              <a:t>FED CUP TEAM 				</a:t>
            </a:r>
            <a:endParaRPr lang="fr-FR" b="1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37" y="182950"/>
            <a:ext cx="1766193" cy="121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3" y="182950"/>
            <a:ext cx="1042962" cy="10429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5" y="-423355"/>
            <a:ext cx="3796496" cy="22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39889" y="1506011"/>
            <a:ext cx="4586111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LU" sz="2000" dirty="0"/>
              <a:t>First year </a:t>
            </a:r>
            <a:r>
              <a:rPr lang="de-LU" sz="2000" dirty="0" smtClean="0"/>
              <a:t>played: </a:t>
            </a:r>
            <a:r>
              <a:rPr lang="de-LU" sz="2000" dirty="0"/>
              <a:t>1972</a:t>
            </a:r>
          </a:p>
          <a:p>
            <a:pPr>
              <a:lnSpc>
                <a:spcPct val="150000"/>
              </a:lnSpc>
            </a:pPr>
            <a:r>
              <a:rPr lang="de-LU" sz="2000" dirty="0"/>
              <a:t>Ties </a:t>
            </a:r>
            <a:r>
              <a:rPr lang="de-LU" sz="2000" dirty="0" smtClean="0"/>
              <a:t>played: 151 </a:t>
            </a:r>
            <a:r>
              <a:rPr lang="de-LU" sz="2000" dirty="0"/>
              <a:t>( (</a:t>
            </a:r>
            <a:r>
              <a:rPr lang="de-LU" sz="2000" dirty="0" smtClean="0"/>
              <a:t>64 </a:t>
            </a:r>
            <a:r>
              <a:rPr lang="de-LU" sz="2000" dirty="0"/>
              <a:t>- 87)</a:t>
            </a:r>
          </a:p>
          <a:p>
            <a:pPr>
              <a:lnSpc>
                <a:spcPct val="150000"/>
              </a:lnSpc>
            </a:pPr>
            <a:r>
              <a:rPr lang="de-LU" sz="2000" dirty="0"/>
              <a:t>Most ties </a:t>
            </a:r>
            <a:r>
              <a:rPr lang="de-LU" sz="2000" dirty="0" smtClean="0"/>
              <a:t>played: </a:t>
            </a:r>
            <a:r>
              <a:rPr lang="de-LU" sz="2000" dirty="0"/>
              <a:t>Anne Kremer (74)</a:t>
            </a:r>
          </a:p>
          <a:p>
            <a:pPr>
              <a:lnSpc>
                <a:spcPct val="150000"/>
              </a:lnSpc>
            </a:pPr>
            <a:r>
              <a:rPr lang="de-LU" sz="2000" dirty="0"/>
              <a:t>Most years </a:t>
            </a:r>
            <a:r>
              <a:rPr lang="de-LU" sz="2000" dirty="0" smtClean="0"/>
              <a:t>played: </a:t>
            </a:r>
          </a:p>
          <a:p>
            <a:pPr>
              <a:lnSpc>
                <a:spcPct val="150000"/>
              </a:lnSpc>
            </a:pPr>
            <a:r>
              <a:rPr lang="de-LU" sz="2000" dirty="0" smtClean="0"/>
              <a:t>Anne </a:t>
            </a:r>
            <a:r>
              <a:rPr lang="de-LU" sz="2000" dirty="0"/>
              <a:t>Kremer (20</a:t>
            </a:r>
            <a:r>
              <a:rPr lang="de-LU" sz="2000" dirty="0" smtClean="0"/>
              <a:t>) &amp; Claudine Schaul (20)</a:t>
            </a:r>
          </a:p>
          <a:p>
            <a:pPr>
              <a:lnSpc>
                <a:spcPct val="150000"/>
              </a:lnSpc>
            </a:pPr>
            <a:r>
              <a:rPr lang="de-LU" sz="2000" dirty="0" smtClean="0"/>
              <a:t>Youngest player:</a:t>
            </a:r>
          </a:p>
          <a:p>
            <a:pPr>
              <a:lnSpc>
                <a:spcPct val="150000"/>
              </a:lnSpc>
            </a:pPr>
            <a:r>
              <a:rPr lang="de-LU" sz="2000" dirty="0" smtClean="0"/>
              <a:t>Eléonora Molinaro (14 years 153 days)</a:t>
            </a:r>
            <a:endParaRPr lang="de-LU" sz="2000" dirty="0"/>
          </a:p>
          <a:p>
            <a:pPr>
              <a:lnSpc>
                <a:spcPct val="150000"/>
              </a:lnSpc>
            </a:pPr>
            <a:endParaRPr lang="de-LU" sz="2000" dirty="0"/>
          </a:p>
        </p:txBody>
      </p:sp>
      <p:pic>
        <p:nvPicPr>
          <p:cNvPr id="8" name="Imag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25520" r="195" b="1628"/>
          <a:stretch/>
        </p:blipFill>
        <p:spPr bwMode="auto">
          <a:xfrm>
            <a:off x="5459642" y="1506011"/>
            <a:ext cx="3203223" cy="1816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545363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258</Words>
  <Application>Microsoft Office PowerPoint</Application>
  <PresentationFormat>Affichage à l'écran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Chalkduster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Lamberty</dc:creator>
  <cp:lastModifiedBy>Robi</cp:lastModifiedBy>
  <cp:revision>45</cp:revision>
  <dcterms:created xsi:type="dcterms:W3CDTF">2018-11-14T08:01:39Z</dcterms:created>
  <dcterms:modified xsi:type="dcterms:W3CDTF">2020-01-20T11:00:21Z</dcterms:modified>
</cp:coreProperties>
</file>